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182D7C-A01A-5C37-27AD-7D0C928D2F3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87356EA-6F7B-6B5F-59AB-91B1D5FF1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4DD67A8-25D5-4A92-7A0B-609DDA58E79D}"/>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5EA42C25-D52E-8625-2ADC-FFC0F6A551D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1E85AC-4493-62F4-015C-1E570299266C}"/>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362072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F02D1-A4E6-16ED-233E-0781AF2BBF0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7A21243-DCE7-A112-14E9-C2418B161C2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FD37C44-0CD7-AFE1-BD82-D4A17727FD74}"/>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4FAE3531-DB91-C462-BBF6-353CFE6A86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2FACE5-585F-E4FF-3693-D3CB34F2BBB5}"/>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73156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5AE8F9E-8A31-B6F7-CBC8-270BC15F00D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A6B241F-A778-AD3E-750D-E085DB9DE7E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8718F98-9A18-FFEC-F9B6-F902AE31B3FB}"/>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179A434F-CC9C-F06B-8C1D-B7DA8B95FF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24EE080-CC5E-38CF-0FB1-81A3AF68946D}"/>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88553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21FAB-A1F1-EFD5-CC1A-342633D897E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C366630-A765-8A58-C2D7-92813CFB5B3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E979B4-A2CC-54F6-CCC7-F7865CB8FBD0}"/>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4FDDD352-7E8A-63F3-7A37-BCD5A22C7C5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E9D64A9-3B2F-D646-A0B7-5CAAB13CE62B}"/>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62822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DEDBBB-CAA1-E13D-4DF0-FF95BB0B61B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EEEA094-4DE7-D88B-5E3E-B2558EA7F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1A4F66C-3309-CA02-4147-25745587DDBE}"/>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21D9CED3-5085-7057-7798-710A0AC46FC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AC4176-C9E5-FC48-0184-A1EA523DA675}"/>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7470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E1B541-9CF1-2364-E7B5-4D800AD4BA3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F9248ED-BC5A-6A1B-D652-0A84B3CE457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262FE93-BF39-0CF0-0B60-1CB81FF894E1}"/>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D1CC207-38B4-5B55-6B69-78A47B38E6D5}"/>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6" name="Plassholder for bunntekst 5">
            <a:extLst>
              <a:ext uri="{FF2B5EF4-FFF2-40B4-BE49-F238E27FC236}">
                <a16:creationId xmlns:a16="http://schemas.microsoft.com/office/drawing/2014/main" id="{A33CBABD-BB61-B1FE-C059-8E023C94E6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44EBBA8-5A50-3499-9B09-6D33AEF345B0}"/>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282449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E330E-EB72-1752-63E0-B2E460A975B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4B7CEF3-42A2-74CD-A7AC-36F84AEEF9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982A3C9-8E01-96E2-89FA-07F8B2C13C6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5A34BB2-3257-22DA-5BE7-46915A54AE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65FB244-5CF9-2FF2-51A2-4CE81D049A2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DB13693-EED5-2F37-EB8C-1F3FB99F855A}"/>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8" name="Plassholder for bunntekst 7">
            <a:extLst>
              <a:ext uri="{FF2B5EF4-FFF2-40B4-BE49-F238E27FC236}">
                <a16:creationId xmlns:a16="http://schemas.microsoft.com/office/drawing/2014/main" id="{04504151-B887-2676-B40C-64D22438AA3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5EEC7B4-773D-1862-2BAC-BAEE9DD8458E}"/>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159102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D98822-C948-98C0-6E08-CB21958962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BD6AF00-8970-22A1-1A20-51DD92392A42}"/>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4" name="Plassholder for bunntekst 3">
            <a:extLst>
              <a:ext uri="{FF2B5EF4-FFF2-40B4-BE49-F238E27FC236}">
                <a16:creationId xmlns:a16="http://schemas.microsoft.com/office/drawing/2014/main" id="{A581DFBC-0569-F3CF-453B-4988C4C8D9C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DDE18B3-5841-8330-A7E3-E9056BF53A55}"/>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358245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4C3577F-9F7A-85F5-AAD2-B57D328264CC}"/>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3" name="Plassholder for bunntekst 2">
            <a:extLst>
              <a:ext uri="{FF2B5EF4-FFF2-40B4-BE49-F238E27FC236}">
                <a16:creationId xmlns:a16="http://schemas.microsoft.com/office/drawing/2014/main" id="{9E8B6E0B-8573-4BF3-9279-C83D19118D4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3BB1DC2-8787-C2EC-6C3A-4D0BC6890BA9}"/>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192910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1CD453-5168-C80C-B24C-17812742ED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28D23B9-B6D0-C4B6-4A98-5BB7494AB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3422DF6-21F9-C7F9-9D4F-F30C0F47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E411FFA-EB88-306C-79EC-FCB349A0FACD}"/>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6" name="Plassholder for bunntekst 5">
            <a:extLst>
              <a:ext uri="{FF2B5EF4-FFF2-40B4-BE49-F238E27FC236}">
                <a16:creationId xmlns:a16="http://schemas.microsoft.com/office/drawing/2014/main" id="{D839401E-344D-861F-5370-F37F252A3EB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2BC4366-9223-5531-BF78-5B3BAB9BA4F6}"/>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302156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38FB8-B61B-05DA-41F4-601BC69EBB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65135FC-26DB-5BA8-A0CE-6C957159AD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40DE860-84B6-A67A-83B9-2FB29047D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8CEC6CB-FFFF-5493-B8F9-7051ECA6B2DB}"/>
              </a:ext>
            </a:extLst>
          </p:cNvPr>
          <p:cNvSpPr>
            <a:spLocks noGrp="1"/>
          </p:cNvSpPr>
          <p:nvPr>
            <p:ph type="dt" sz="half" idx="10"/>
          </p:nvPr>
        </p:nvSpPr>
        <p:spPr/>
        <p:txBody>
          <a:bodyPr/>
          <a:lstStyle/>
          <a:p>
            <a:fld id="{9903C6CC-5EDF-4DD4-8FCB-181D87F685FB}" type="datetimeFigureOut">
              <a:rPr lang="nb-NO" smtClean="0"/>
              <a:t>11.10.2022</a:t>
            </a:fld>
            <a:endParaRPr lang="nb-NO"/>
          </a:p>
        </p:txBody>
      </p:sp>
      <p:sp>
        <p:nvSpPr>
          <p:cNvPr id="6" name="Plassholder for bunntekst 5">
            <a:extLst>
              <a:ext uri="{FF2B5EF4-FFF2-40B4-BE49-F238E27FC236}">
                <a16:creationId xmlns:a16="http://schemas.microsoft.com/office/drawing/2014/main" id="{077D95E3-CCE9-781A-F920-26722734D43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5790481-CF6E-D442-A3D4-E6E83D9C2DBA}"/>
              </a:ext>
            </a:extLst>
          </p:cNvPr>
          <p:cNvSpPr>
            <a:spLocks noGrp="1"/>
          </p:cNvSpPr>
          <p:nvPr>
            <p:ph type="sldNum" sz="quarter" idx="12"/>
          </p:nvPr>
        </p:nvSpPr>
        <p:spPr/>
        <p:txBody>
          <a:bodyPr/>
          <a:lstStyle/>
          <a:p>
            <a:fld id="{8C9A6278-F1B5-4390-B498-287C36854A9E}" type="slidenum">
              <a:rPr lang="nb-NO" smtClean="0"/>
              <a:t>‹#›</a:t>
            </a:fld>
            <a:endParaRPr lang="nb-NO"/>
          </a:p>
        </p:txBody>
      </p:sp>
    </p:spTree>
    <p:extLst>
      <p:ext uri="{BB962C8B-B14F-4D97-AF65-F5344CB8AC3E}">
        <p14:creationId xmlns:p14="http://schemas.microsoft.com/office/powerpoint/2010/main" val="231487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522B7D5-6155-3140-B2F5-1D86FC9BE6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F01E77B-697F-33BF-D0B7-2EA3BBDCD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108B173-911E-A618-E1C4-6789DD1D0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3C6CC-5EDF-4DD4-8FCB-181D87F685FB}" type="datetimeFigureOut">
              <a:rPr lang="nb-NO" smtClean="0"/>
              <a:t>11.10.2022</a:t>
            </a:fld>
            <a:endParaRPr lang="nb-NO"/>
          </a:p>
        </p:txBody>
      </p:sp>
      <p:sp>
        <p:nvSpPr>
          <p:cNvPr id="5" name="Plassholder for bunntekst 4">
            <a:extLst>
              <a:ext uri="{FF2B5EF4-FFF2-40B4-BE49-F238E27FC236}">
                <a16:creationId xmlns:a16="http://schemas.microsoft.com/office/drawing/2014/main" id="{8FCBC29D-FA3F-3FEE-F7A8-DF437A11A5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3F21741-C551-AEFC-C3FB-2110B93FEE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A6278-F1B5-4390-B498-287C36854A9E}" type="slidenum">
              <a:rPr lang="nb-NO" smtClean="0"/>
              <a:t>‹#›</a:t>
            </a:fld>
            <a:endParaRPr lang="nb-NO"/>
          </a:p>
        </p:txBody>
      </p:sp>
    </p:spTree>
    <p:extLst>
      <p:ext uri="{BB962C8B-B14F-4D97-AF65-F5344CB8AC3E}">
        <p14:creationId xmlns:p14="http://schemas.microsoft.com/office/powerpoint/2010/main" val="75458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668ED4-A37B-5EC2-6CAA-AFDC4117AD48}"/>
              </a:ext>
            </a:extLst>
          </p:cNvPr>
          <p:cNvSpPr>
            <a:spLocks noGrp="1"/>
          </p:cNvSpPr>
          <p:nvPr>
            <p:ph type="ctrTitle"/>
          </p:nvPr>
        </p:nvSpPr>
        <p:spPr>
          <a:xfrm>
            <a:off x="1381760" y="762000"/>
            <a:ext cx="9255760" cy="3230880"/>
          </a:xfrm>
        </p:spPr>
        <p:txBody>
          <a:bodyPr>
            <a:normAutofit/>
          </a:bodyPr>
          <a:lstStyle/>
          <a:p>
            <a:r>
              <a:rPr lang="nb-NO" b="1" dirty="0"/>
              <a:t>Velkommen til høstmøte </a:t>
            </a:r>
            <a:br>
              <a:rPr lang="nb-NO" dirty="0"/>
            </a:br>
            <a:r>
              <a:rPr lang="nb-NO" dirty="0"/>
              <a:t>11.oktober.22</a:t>
            </a:r>
            <a:br>
              <a:rPr lang="nb-NO" dirty="0"/>
            </a:br>
            <a:endParaRPr lang="nb-NO" dirty="0"/>
          </a:p>
        </p:txBody>
      </p:sp>
      <p:pic>
        <p:nvPicPr>
          <p:cNvPr id="5" name="Bilde 4" descr="Blader av forskjellige farger på treskjæring">
            <a:extLst>
              <a:ext uri="{FF2B5EF4-FFF2-40B4-BE49-F238E27FC236}">
                <a16:creationId xmlns:a16="http://schemas.microsoft.com/office/drawing/2014/main" id="{BDF9AB99-A556-D61C-7136-B8242F509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867" y="3197763"/>
            <a:ext cx="2652265" cy="1988978"/>
          </a:xfrm>
          <a:prstGeom prst="rect">
            <a:avLst/>
          </a:prstGeom>
        </p:spPr>
      </p:pic>
    </p:spTree>
    <p:extLst>
      <p:ext uri="{BB962C8B-B14F-4D97-AF65-F5344CB8AC3E}">
        <p14:creationId xmlns:p14="http://schemas.microsoft.com/office/powerpoint/2010/main" val="62104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5D9171-6BD9-2617-14CF-F89E40AD8490}"/>
              </a:ext>
            </a:extLst>
          </p:cNvPr>
          <p:cNvSpPr>
            <a:spLocks noGrp="1"/>
          </p:cNvSpPr>
          <p:nvPr>
            <p:ph type="title"/>
          </p:nvPr>
        </p:nvSpPr>
        <p:spPr/>
        <p:txBody>
          <a:bodyPr/>
          <a:lstStyle/>
          <a:p>
            <a:pPr algn="ctr"/>
            <a:r>
              <a:rPr lang="nb-NO" b="1" dirty="0"/>
              <a:t>Årets sesong </a:t>
            </a:r>
          </a:p>
        </p:txBody>
      </p:sp>
      <p:sp>
        <p:nvSpPr>
          <p:cNvPr id="3" name="Plassholder for innhold 2">
            <a:extLst>
              <a:ext uri="{FF2B5EF4-FFF2-40B4-BE49-F238E27FC236}">
                <a16:creationId xmlns:a16="http://schemas.microsoft.com/office/drawing/2014/main" id="{F69865C7-3B91-5A34-77D6-285DF20ACA4E}"/>
              </a:ext>
            </a:extLst>
          </p:cNvPr>
          <p:cNvSpPr>
            <a:spLocks noGrp="1"/>
          </p:cNvSpPr>
          <p:nvPr>
            <p:ph idx="1"/>
          </p:nvPr>
        </p:nvSpPr>
        <p:spPr>
          <a:xfrm>
            <a:off x="838200" y="1330960"/>
            <a:ext cx="10515600" cy="4846003"/>
          </a:xfrm>
        </p:spPr>
        <p:txBody>
          <a:bodyPr>
            <a:normAutofit lnSpcReduction="10000"/>
          </a:bodyPr>
          <a:lstStyle/>
          <a:p>
            <a:pPr marL="0" indent="0">
              <a:buNone/>
            </a:pPr>
            <a:r>
              <a:rPr lang="nb-NO" b="1" dirty="0"/>
              <a:t>Etter spørreundersøkelsen i fjor høst, samt vårmøte</a:t>
            </a:r>
            <a:r>
              <a:rPr lang="nb-NO" dirty="0"/>
              <a:t>: </a:t>
            </a:r>
          </a:p>
          <a:p>
            <a:pPr marL="0" indent="0">
              <a:buNone/>
            </a:pPr>
            <a:r>
              <a:rPr lang="nb-NO" sz="2400" u="sng" dirty="0"/>
              <a:t>Vi fortsatte med</a:t>
            </a:r>
            <a:r>
              <a:rPr lang="nb-NO" u="sng" dirty="0"/>
              <a:t>:</a:t>
            </a:r>
          </a:p>
          <a:p>
            <a:pPr>
              <a:spcBef>
                <a:spcPts val="0"/>
              </a:spcBef>
            </a:pPr>
            <a:r>
              <a:rPr lang="nb-NO" dirty="0"/>
              <a:t> </a:t>
            </a:r>
            <a:r>
              <a:rPr lang="nb-NO" sz="2400" dirty="0"/>
              <a:t>1 klasse</a:t>
            </a:r>
          </a:p>
          <a:p>
            <a:pPr>
              <a:spcBef>
                <a:spcPts val="0"/>
              </a:spcBef>
            </a:pPr>
            <a:r>
              <a:rPr lang="nb-NO" sz="2400" dirty="0"/>
              <a:t>Gavekort og baller i premie.</a:t>
            </a:r>
          </a:p>
          <a:p>
            <a:pPr>
              <a:spcBef>
                <a:spcPts val="0"/>
              </a:spcBef>
            </a:pPr>
            <a:r>
              <a:rPr lang="nb-NO" sz="2400" dirty="0"/>
              <a:t>Møtes etter runden.</a:t>
            </a:r>
          </a:p>
          <a:p>
            <a:pPr marL="0" indent="0">
              <a:spcBef>
                <a:spcPts val="0"/>
              </a:spcBef>
              <a:buNone/>
            </a:pPr>
            <a:endParaRPr lang="nb-NO" sz="2400" dirty="0"/>
          </a:p>
          <a:p>
            <a:pPr marL="0" indent="0">
              <a:spcBef>
                <a:spcPts val="0"/>
              </a:spcBef>
              <a:buNone/>
            </a:pPr>
            <a:r>
              <a:rPr lang="nb-NO" sz="2400" b="1" u="sng" dirty="0"/>
              <a:t>Andre innspill som ble tatt med</a:t>
            </a:r>
            <a:r>
              <a:rPr lang="nb-NO" sz="2400" u="sng" dirty="0"/>
              <a:t>:</a:t>
            </a:r>
          </a:p>
          <a:p>
            <a:pPr>
              <a:lnSpc>
                <a:spcPct val="120000"/>
              </a:lnSpc>
              <a:spcBef>
                <a:spcPts val="0"/>
              </a:spcBef>
            </a:pPr>
            <a:r>
              <a:rPr lang="nb-NO" sz="2400" dirty="0"/>
              <a:t>Epost ut til alle med påminnelse om turneringer, CL og </a:t>
            </a:r>
            <a:r>
              <a:rPr lang="nb-NO" sz="2400" dirty="0" err="1"/>
              <a:t>naboslaget</a:t>
            </a:r>
            <a:r>
              <a:rPr lang="nb-NO" sz="2400" dirty="0"/>
              <a:t>.</a:t>
            </a:r>
          </a:p>
          <a:p>
            <a:pPr>
              <a:lnSpc>
                <a:spcPct val="120000"/>
              </a:lnSpc>
              <a:spcBef>
                <a:spcPts val="0"/>
              </a:spcBef>
            </a:pPr>
            <a:r>
              <a:rPr lang="nb-NO" sz="2400" dirty="0"/>
              <a:t>Skjule resultatene de siste hullene i turneringer. Dette prøvde vi, men var unødvendig når det er veldig få med.</a:t>
            </a:r>
          </a:p>
          <a:p>
            <a:pPr>
              <a:lnSpc>
                <a:spcPct val="120000"/>
              </a:lnSpc>
              <a:spcBef>
                <a:spcPts val="0"/>
              </a:spcBef>
            </a:pPr>
            <a:r>
              <a:rPr lang="nb-NO" sz="2400" dirty="0"/>
              <a:t>Oppdatering av hjemmesiden, i forhold til mål og info om damegruppa.</a:t>
            </a:r>
          </a:p>
          <a:p>
            <a:pPr>
              <a:lnSpc>
                <a:spcPct val="120000"/>
              </a:lnSpc>
              <a:spcBef>
                <a:spcPts val="0"/>
              </a:spcBef>
            </a:pPr>
            <a:r>
              <a:rPr lang="nb-NO" sz="2400" dirty="0"/>
              <a:t>Arrangere temakveld/regelkurs – dette ble vi litt sent ute med, og fikk ikke booket noen til å ha det. Her satser vi på å være tidlig ute til våren</a:t>
            </a:r>
            <a:r>
              <a:rPr lang="nb-NO" sz="2400" dirty="0">
                <a:sym typeface="Wingdings" panose="05000000000000000000" pitchFamily="2" charset="2"/>
              </a:rPr>
              <a:t></a:t>
            </a:r>
            <a:endParaRPr lang="nb-NO" sz="2400" dirty="0"/>
          </a:p>
          <a:p>
            <a:pPr>
              <a:lnSpc>
                <a:spcPct val="120000"/>
              </a:lnSpc>
              <a:spcBef>
                <a:spcPts val="0"/>
              </a:spcBef>
            </a:pPr>
            <a:endParaRPr lang="nb-NO" sz="2400" dirty="0"/>
          </a:p>
          <a:p>
            <a:pPr>
              <a:spcBef>
                <a:spcPts val="0"/>
              </a:spcBef>
            </a:pPr>
            <a:endParaRPr lang="nb-NO" dirty="0"/>
          </a:p>
          <a:p>
            <a:endParaRPr lang="nb-NO" dirty="0"/>
          </a:p>
          <a:p>
            <a:pPr lvl="1"/>
            <a:endParaRPr lang="nb-NO" dirty="0"/>
          </a:p>
          <a:p>
            <a:pPr lvl="1"/>
            <a:endParaRPr lang="nb-NO" dirty="0"/>
          </a:p>
        </p:txBody>
      </p:sp>
    </p:spTree>
    <p:extLst>
      <p:ext uri="{BB962C8B-B14F-4D97-AF65-F5344CB8AC3E}">
        <p14:creationId xmlns:p14="http://schemas.microsoft.com/office/powerpoint/2010/main" val="99854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DB35358-E1B2-C866-53B3-5AC9CB52D452}"/>
              </a:ext>
            </a:extLst>
          </p:cNvPr>
          <p:cNvSpPr>
            <a:spLocks noGrp="1"/>
          </p:cNvSpPr>
          <p:nvPr>
            <p:ph idx="1"/>
          </p:nvPr>
        </p:nvSpPr>
        <p:spPr>
          <a:xfrm>
            <a:off x="838200" y="863600"/>
            <a:ext cx="10515600" cy="5313363"/>
          </a:xfrm>
        </p:spPr>
        <p:txBody>
          <a:bodyPr/>
          <a:lstStyle/>
          <a:p>
            <a:r>
              <a:rPr lang="nb-NO" b="1" dirty="0"/>
              <a:t>Tirsdagsturneringer </a:t>
            </a:r>
          </a:p>
          <a:p>
            <a:pPr lvl="1"/>
            <a:r>
              <a:rPr lang="nb-NO" dirty="0"/>
              <a:t>Vi har hatt 16 turneringer, hvorav 2 avlyst. </a:t>
            </a:r>
          </a:p>
          <a:p>
            <a:pPr lvl="1"/>
            <a:r>
              <a:rPr lang="nb-NO" dirty="0"/>
              <a:t>3 av disse var scramble og snor-turnering.</a:t>
            </a:r>
          </a:p>
          <a:p>
            <a:pPr lvl="1"/>
            <a:r>
              <a:rPr lang="nb-NO" dirty="0"/>
              <a:t>I snitt 9 spillere pr turnering.(mest 18 på høstturneringen, 4 på turneringer i juli)</a:t>
            </a:r>
          </a:p>
          <a:p>
            <a:pPr lvl="1"/>
            <a:r>
              <a:rPr lang="nb-NO" dirty="0"/>
              <a:t>Påmelding har vært fredag før turneringsdag. Dette er fortsatt litt vanskelig for mange å huske</a:t>
            </a:r>
            <a:r>
              <a:rPr lang="nb-NO" dirty="0">
                <a:sym typeface="Wingdings" panose="05000000000000000000" pitchFamily="2" charset="2"/>
              </a:rPr>
              <a:t></a:t>
            </a:r>
          </a:p>
          <a:p>
            <a:pPr lvl="1"/>
            <a:r>
              <a:rPr lang="nb-NO" dirty="0">
                <a:sym typeface="Wingdings" panose="05000000000000000000" pitchFamily="2" charset="2"/>
              </a:rPr>
              <a:t>De som la inn ønske om starttid ville ha sen. Derfor gikk første flight på de fleste turneringer ut ca. 17.00 </a:t>
            </a:r>
          </a:p>
          <a:p>
            <a:pPr lvl="1"/>
            <a:r>
              <a:rPr lang="nb-NO" dirty="0">
                <a:sym typeface="Wingdings" panose="05000000000000000000" pitchFamily="2" charset="2"/>
              </a:rPr>
              <a:t>I juli satte vi en grense på 4 spillere, for å kunne kalle det en turnering. </a:t>
            </a:r>
          </a:p>
          <a:p>
            <a:pPr lvl="2"/>
            <a:r>
              <a:rPr lang="nb-NO" i="1" dirty="0">
                <a:highlight>
                  <a:srgbClr val="C0C0C0"/>
                </a:highlight>
                <a:sym typeface="Wingdings" panose="05000000000000000000" pitchFamily="2" charset="2"/>
              </a:rPr>
              <a:t>Neste sesong blir det ikke turneringer i juli. Vi kan benytte </a:t>
            </a:r>
            <a:r>
              <a:rPr lang="nb-NO" i="1" dirty="0" err="1">
                <a:highlight>
                  <a:srgbClr val="C0C0C0"/>
                </a:highlight>
                <a:sym typeface="Wingdings" panose="05000000000000000000" pitchFamily="2" charset="2"/>
              </a:rPr>
              <a:t>facebook</a:t>
            </a:r>
            <a:r>
              <a:rPr lang="nb-NO" i="1" dirty="0">
                <a:highlight>
                  <a:srgbClr val="C0C0C0"/>
                </a:highlight>
                <a:sym typeface="Wingdings" panose="05000000000000000000" pitchFamily="2" charset="2"/>
              </a:rPr>
              <a:t> for å invitere damer med til spill denne måneden.</a:t>
            </a:r>
            <a:endParaRPr lang="nb-NO" i="1" dirty="0">
              <a:highlight>
                <a:srgbClr val="C0C0C0"/>
              </a:highlight>
            </a:endParaRPr>
          </a:p>
          <a:p>
            <a:endParaRPr lang="nb-NO" dirty="0"/>
          </a:p>
        </p:txBody>
      </p:sp>
    </p:spTree>
    <p:extLst>
      <p:ext uri="{BB962C8B-B14F-4D97-AF65-F5344CB8AC3E}">
        <p14:creationId xmlns:p14="http://schemas.microsoft.com/office/powerpoint/2010/main" val="210169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F132AB8-E3FB-1A6D-E2A2-3CADCB9B99F4}"/>
              </a:ext>
            </a:extLst>
          </p:cNvPr>
          <p:cNvSpPr>
            <a:spLocks noGrp="1"/>
          </p:cNvSpPr>
          <p:nvPr>
            <p:ph idx="1"/>
          </p:nvPr>
        </p:nvSpPr>
        <p:spPr>
          <a:xfrm>
            <a:off x="838200" y="751840"/>
            <a:ext cx="10515600" cy="5425123"/>
          </a:xfrm>
        </p:spPr>
        <p:txBody>
          <a:bodyPr>
            <a:normAutofit/>
          </a:bodyPr>
          <a:lstStyle/>
          <a:p>
            <a:r>
              <a:rPr lang="nb-NO" sz="2000" b="1" dirty="0"/>
              <a:t>Naboslaget :</a:t>
            </a:r>
          </a:p>
          <a:p>
            <a:pPr lvl="1"/>
            <a:r>
              <a:rPr lang="nb-NO" sz="1800" dirty="0"/>
              <a:t>Oppegård 31.5, Grønmo 16.6, Oppegård 6.9. </a:t>
            </a:r>
          </a:p>
          <a:p>
            <a:pPr lvl="1"/>
            <a:r>
              <a:rPr lang="nb-NO" sz="1800" dirty="0"/>
              <a:t>I år greide vi å stille med 12 stk. hver gang! Men Grønmo var for gode for oss i år, så de tok med seg pokalen hjem</a:t>
            </a:r>
            <a:r>
              <a:rPr lang="nb-NO" dirty="0"/>
              <a:t>.</a:t>
            </a:r>
          </a:p>
          <a:p>
            <a:pPr lvl="1"/>
            <a:endParaRPr lang="nb-NO" dirty="0"/>
          </a:p>
          <a:p>
            <a:r>
              <a:rPr lang="nb-NO" sz="2000" b="1" dirty="0"/>
              <a:t>Connecting Ladies. </a:t>
            </a:r>
          </a:p>
          <a:p>
            <a:pPr lvl="1"/>
            <a:r>
              <a:rPr lang="nb-NO" sz="1800" dirty="0"/>
              <a:t>Oppegård stilte med: </a:t>
            </a:r>
          </a:p>
          <a:p>
            <a:pPr lvl="2"/>
            <a:r>
              <a:rPr lang="nb-NO" sz="1800" dirty="0"/>
              <a:t>Groruddalen: 6 av 32 damer</a:t>
            </a:r>
          </a:p>
          <a:p>
            <a:pPr lvl="2"/>
            <a:r>
              <a:rPr lang="nb-NO" sz="1800" dirty="0"/>
              <a:t>Østmarka: 8 av 31 damer</a:t>
            </a:r>
          </a:p>
          <a:p>
            <a:pPr lvl="2"/>
            <a:r>
              <a:rPr lang="nb-NO" sz="1800" dirty="0"/>
              <a:t>Oppegård: 11 av 23 damer</a:t>
            </a:r>
          </a:p>
          <a:p>
            <a:pPr lvl="2"/>
            <a:r>
              <a:rPr lang="nb-NO" sz="1800" dirty="0"/>
              <a:t>Grønmo: 10 av 35 damer</a:t>
            </a:r>
          </a:p>
          <a:p>
            <a:pPr marL="0" indent="0">
              <a:buNone/>
            </a:pPr>
            <a:r>
              <a:rPr lang="nb-NO" sz="2000" dirty="0"/>
              <a:t>Oppegård vant sammenlagt, og Elisabeth stakk av med 1 plass OOM.</a:t>
            </a:r>
          </a:p>
          <a:p>
            <a:r>
              <a:rPr lang="nb-NO" sz="2200" i="1" dirty="0">
                <a:highlight>
                  <a:srgbClr val="C0C0C0"/>
                </a:highlight>
              </a:rPr>
              <a:t>Hvordan få med flere damer på CL? </a:t>
            </a:r>
          </a:p>
          <a:p>
            <a:pPr lvl="1"/>
            <a:r>
              <a:rPr lang="nb-NO" sz="1800" i="1" dirty="0">
                <a:highlight>
                  <a:srgbClr val="C0C0C0"/>
                </a:highlight>
              </a:rPr>
              <a:t>Er det for dyrt? Forslag kom frem om å velge spilletider utenom primetime, etter kl.14. da reduseres prisen mye.</a:t>
            </a:r>
          </a:p>
          <a:p>
            <a:pPr lvl="1"/>
            <a:r>
              <a:rPr lang="nb-NO" sz="1800" i="1" dirty="0">
                <a:highlight>
                  <a:srgbClr val="C0C0C0"/>
                </a:highlight>
              </a:rPr>
              <a:t>Få med flere på tirsdagsturneringene, slik at vi får fremsnakket CL og ufarliggjort denne turneringen</a:t>
            </a:r>
            <a:r>
              <a:rPr lang="nb-NO" sz="1800" i="1" dirty="0">
                <a:sym typeface="Wingdings" panose="05000000000000000000" pitchFamily="2" charset="2"/>
              </a:rPr>
              <a:t> </a:t>
            </a:r>
            <a:endParaRPr lang="nb-NO" sz="1800" i="1" dirty="0"/>
          </a:p>
          <a:p>
            <a:pPr lvl="1"/>
            <a:endParaRPr lang="nb-NO" dirty="0"/>
          </a:p>
        </p:txBody>
      </p:sp>
    </p:spTree>
    <p:extLst>
      <p:ext uri="{BB962C8B-B14F-4D97-AF65-F5344CB8AC3E}">
        <p14:creationId xmlns:p14="http://schemas.microsoft.com/office/powerpoint/2010/main" val="20823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93A47CA-48C5-BD1B-1E05-ABD176CA06E2}"/>
              </a:ext>
            </a:extLst>
          </p:cNvPr>
          <p:cNvSpPr>
            <a:spLocks noGrp="1"/>
          </p:cNvSpPr>
          <p:nvPr>
            <p:ph idx="1"/>
          </p:nvPr>
        </p:nvSpPr>
        <p:spPr>
          <a:xfrm>
            <a:off x="838200" y="772160"/>
            <a:ext cx="10515600" cy="5404803"/>
          </a:xfrm>
        </p:spPr>
        <p:txBody>
          <a:bodyPr/>
          <a:lstStyle/>
          <a:p>
            <a:r>
              <a:rPr lang="nb-NO" b="1" dirty="0"/>
              <a:t>Høstturnering med </a:t>
            </a:r>
            <a:r>
              <a:rPr lang="nb-NO" b="1"/>
              <a:t>fest 24.9</a:t>
            </a:r>
            <a:r>
              <a:rPr lang="nb-NO" dirty="0"/>
              <a:t>.</a:t>
            </a:r>
          </a:p>
          <a:p>
            <a:r>
              <a:rPr lang="nb-NO" dirty="0"/>
              <a:t>18 påmeldte, og vi var heldig med været</a:t>
            </a:r>
            <a:r>
              <a:rPr lang="nb-NO" dirty="0">
                <a:sym typeface="Wingdings" panose="05000000000000000000" pitchFamily="2" charset="2"/>
              </a:rPr>
              <a:t> </a:t>
            </a:r>
          </a:p>
          <a:p>
            <a:r>
              <a:rPr lang="nb-NO" dirty="0">
                <a:sym typeface="Wingdings" panose="05000000000000000000" pitchFamily="2" charset="2"/>
              </a:rPr>
              <a:t>Første flight gikk ut kl.9. Med godispose, frukt og flight-bilde. </a:t>
            </a:r>
          </a:p>
          <a:p>
            <a:r>
              <a:rPr lang="nb-NO" dirty="0">
                <a:sym typeface="Wingdings" panose="05000000000000000000" pitchFamily="2" charset="2"/>
              </a:rPr>
              <a:t>Alle fikk en turneringsball som alle måtte bruke, og det ble premiering for de som klarte å spille på den hele runden. (7stk)</a:t>
            </a:r>
          </a:p>
          <a:p>
            <a:r>
              <a:rPr lang="nb-NO" dirty="0">
                <a:sym typeface="Wingdings" panose="05000000000000000000" pitchFamily="2" charset="2"/>
              </a:rPr>
              <a:t>Fest på kvelden, i 2 etasje her. Velkomstdrink, langbord, tapas og god drikke </a:t>
            </a:r>
          </a:p>
          <a:p>
            <a:r>
              <a:rPr lang="nb-NO" dirty="0">
                <a:sym typeface="Wingdings" panose="05000000000000000000" pitchFamily="2" charset="2"/>
              </a:rPr>
              <a:t>Utdeling av </a:t>
            </a:r>
            <a:r>
              <a:rPr lang="nb-NO" b="1" dirty="0">
                <a:sym typeface="Wingdings" panose="05000000000000000000" pitchFamily="2" charset="2"/>
              </a:rPr>
              <a:t>vinner av Høstturnering </a:t>
            </a:r>
            <a:r>
              <a:rPr lang="nb-NO" dirty="0">
                <a:sym typeface="Wingdings" panose="05000000000000000000" pitchFamily="2" charset="2"/>
              </a:rPr>
              <a:t>(Ine), Grevinnen (Siri), og OOM (Gunn Berit).</a:t>
            </a:r>
          </a:p>
          <a:p>
            <a:r>
              <a:rPr lang="nb-NO" dirty="0">
                <a:sym typeface="Wingdings" panose="05000000000000000000" pitchFamily="2" charset="2"/>
              </a:rPr>
              <a:t>Dette ble en flott dag og kveld! </a:t>
            </a:r>
            <a:endParaRPr lang="nb-NO" dirty="0"/>
          </a:p>
          <a:p>
            <a:endParaRPr lang="nb-NO" dirty="0"/>
          </a:p>
        </p:txBody>
      </p:sp>
    </p:spTree>
    <p:extLst>
      <p:ext uri="{BB962C8B-B14F-4D97-AF65-F5344CB8AC3E}">
        <p14:creationId xmlns:p14="http://schemas.microsoft.com/office/powerpoint/2010/main" val="237142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F029FE67-F8E8-37E3-A7E5-8AC93A03DF37}"/>
              </a:ext>
            </a:extLst>
          </p:cNvPr>
          <p:cNvSpPr>
            <a:spLocks noGrp="1"/>
          </p:cNvSpPr>
          <p:nvPr>
            <p:ph idx="1"/>
          </p:nvPr>
        </p:nvSpPr>
        <p:spPr>
          <a:xfrm>
            <a:off x="838200" y="822960"/>
            <a:ext cx="10515600" cy="5354003"/>
          </a:xfrm>
        </p:spPr>
        <p:txBody>
          <a:bodyPr/>
          <a:lstStyle/>
          <a:p>
            <a:pPr marL="0" indent="0">
              <a:buNone/>
            </a:pPr>
            <a:r>
              <a:rPr lang="nb-NO" sz="3200" b="1" u="sng" dirty="0"/>
              <a:t>Vinterspill innendørs</a:t>
            </a:r>
            <a:r>
              <a:rPr lang="nb-NO" dirty="0"/>
              <a:t>.</a:t>
            </a:r>
          </a:p>
          <a:p>
            <a:r>
              <a:rPr lang="nb-NO" dirty="0"/>
              <a:t>Vi gjør som vi pleier, og booker oss inn på Follo golfsenter. </a:t>
            </a:r>
          </a:p>
          <a:p>
            <a:r>
              <a:rPr lang="nb-NO" dirty="0"/>
              <a:t>Her blir det simulatorturnering annenhver torsdag i fra januar til ca. mars.</a:t>
            </a:r>
          </a:p>
          <a:p>
            <a:r>
              <a:rPr lang="nb-NO" dirty="0"/>
              <a:t>Dette kommer det info og påmelding til i golfbox i løpet av november.</a:t>
            </a:r>
          </a:p>
          <a:p>
            <a:pPr marL="0" indent="0">
              <a:buNone/>
            </a:pPr>
            <a:endParaRPr lang="nb-NO" dirty="0"/>
          </a:p>
          <a:p>
            <a:pPr marL="0" indent="0">
              <a:buNone/>
            </a:pPr>
            <a:endParaRPr lang="nb-NO" dirty="0"/>
          </a:p>
        </p:txBody>
      </p:sp>
      <p:pic>
        <p:nvPicPr>
          <p:cNvPr id="5" name="Bilde 4" descr="Smilende snømann med strikkelue og bukse">
            <a:extLst>
              <a:ext uri="{FF2B5EF4-FFF2-40B4-BE49-F238E27FC236}">
                <a16:creationId xmlns:a16="http://schemas.microsoft.com/office/drawing/2014/main" id="{D50A9972-0095-10DF-2B16-41D313EA9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4376420" y="3655907"/>
            <a:ext cx="2928621" cy="1952414"/>
          </a:xfrm>
          <a:prstGeom prst="rect">
            <a:avLst/>
          </a:prstGeom>
        </p:spPr>
      </p:pic>
    </p:spTree>
    <p:extLst>
      <p:ext uri="{BB962C8B-B14F-4D97-AF65-F5344CB8AC3E}">
        <p14:creationId xmlns:p14="http://schemas.microsoft.com/office/powerpoint/2010/main" val="91825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D00C81-D186-59F2-473E-B2CAB8CB228D}"/>
              </a:ext>
            </a:extLst>
          </p:cNvPr>
          <p:cNvSpPr>
            <a:spLocks noGrp="1"/>
          </p:cNvSpPr>
          <p:nvPr>
            <p:ph type="title"/>
          </p:nvPr>
        </p:nvSpPr>
        <p:spPr>
          <a:xfrm>
            <a:off x="838200" y="365125"/>
            <a:ext cx="10515600" cy="986155"/>
          </a:xfrm>
        </p:spPr>
        <p:txBody>
          <a:bodyPr/>
          <a:lstStyle/>
          <a:p>
            <a:pPr algn="ctr"/>
            <a:r>
              <a:rPr lang="nb-NO" b="1" dirty="0"/>
              <a:t>Damekomiteen </a:t>
            </a:r>
          </a:p>
        </p:txBody>
      </p:sp>
      <p:sp>
        <p:nvSpPr>
          <p:cNvPr id="3" name="Plassholder for innhold 2">
            <a:extLst>
              <a:ext uri="{FF2B5EF4-FFF2-40B4-BE49-F238E27FC236}">
                <a16:creationId xmlns:a16="http://schemas.microsoft.com/office/drawing/2014/main" id="{E4AC1F51-65FE-9AA5-84EB-B4C6227D5A53}"/>
              </a:ext>
            </a:extLst>
          </p:cNvPr>
          <p:cNvSpPr>
            <a:spLocks noGrp="1"/>
          </p:cNvSpPr>
          <p:nvPr>
            <p:ph idx="1"/>
          </p:nvPr>
        </p:nvSpPr>
        <p:spPr>
          <a:xfrm>
            <a:off x="838200" y="1148080"/>
            <a:ext cx="10515600" cy="5120640"/>
          </a:xfrm>
        </p:spPr>
        <p:txBody>
          <a:bodyPr/>
          <a:lstStyle/>
          <a:p>
            <a:r>
              <a:rPr lang="nb-NO" u="sng" dirty="0"/>
              <a:t>Dette året har komiteen bestått av: </a:t>
            </a:r>
          </a:p>
          <a:p>
            <a:pPr marL="0" indent="0">
              <a:spcBef>
                <a:spcPts val="0"/>
              </a:spcBef>
              <a:buNone/>
            </a:pPr>
            <a:r>
              <a:rPr lang="nb-NO" sz="2400" b="1" dirty="0"/>
              <a:t>Kathe</a:t>
            </a:r>
            <a:r>
              <a:rPr lang="nb-NO" sz="2400" dirty="0"/>
              <a:t>: ansvar for turer og turnering</a:t>
            </a:r>
          </a:p>
          <a:p>
            <a:pPr marL="0" indent="0">
              <a:spcBef>
                <a:spcPts val="0"/>
              </a:spcBef>
              <a:buNone/>
            </a:pPr>
            <a:r>
              <a:rPr lang="nb-NO" sz="2400" b="1" dirty="0"/>
              <a:t>Eli:</a:t>
            </a:r>
            <a:r>
              <a:rPr lang="nb-NO" sz="2400" dirty="0"/>
              <a:t> Turneringer og CL</a:t>
            </a:r>
          </a:p>
          <a:p>
            <a:pPr marL="0" indent="0">
              <a:spcBef>
                <a:spcPts val="0"/>
              </a:spcBef>
              <a:buNone/>
            </a:pPr>
            <a:r>
              <a:rPr lang="nb-NO" sz="2400" b="1" dirty="0"/>
              <a:t>Åsa</a:t>
            </a:r>
            <a:r>
              <a:rPr lang="nb-NO" sz="2400" dirty="0"/>
              <a:t>: Regnskap</a:t>
            </a:r>
          </a:p>
          <a:p>
            <a:pPr marL="0" indent="0">
              <a:spcBef>
                <a:spcPts val="0"/>
              </a:spcBef>
              <a:buNone/>
            </a:pPr>
            <a:r>
              <a:rPr lang="nb-NO" sz="2400" b="1" dirty="0"/>
              <a:t>Catherine</a:t>
            </a:r>
            <a:r>
              <a:rPr lang="nb-NO" sz="2400" dirty="0"/>
              <a:t>: Naboslaget.</a:t>
            </a:r>
          </a:p>
          <a:p>
            <a:pPr marL="0" indent="0">
              <a:spcBef>
                <a:spcPts val="0"/>
              </a:spcBef>
              <a:buNone/>
            </a:pPr>
            <a:r>
              <a:rPr lang="nb-NO" sz="2400" b="1" dirty="0"/>
              <a:t>Gunn Berit</a:t>
            </a:r>
            <a:r>
              <a:rPr lang="nb-NO" sz="2400" dirty="0"/>
              <a:t>: leder, turneringer og CL </a:t>
            </a:r>
          </a:p>
          <a:p>
            <a:pPr marL="0" indent="0">
              <a:spcBef>
                <a:spcPts val="0"/>
              </a:spcBef>
              <a:buNone/>
            </a:pPr>
            <a:endParaRPr lang="nb-NO" sz="2400" dirty="0"/>
          </a:p>
          <a:p>
            <a:pPr marL="0" indent="0">
              <a:spcBef>
                <a:spcPts val="0"/>
              </a:spcBef>
              <a:buNone/>
            </a:pPr>
            <a:r>
              <a:rPr lang="nb-NO" sz="2400" b="1" u="sng" dirty="0"/>
              <a:t>For neste sesong blir det litt endringer. </a:t>
            </a:r>
          </a:p>
          <a:p>
            <a:pPr marL="0" indent="0">
              <a:buNone/>
            </a:pPr>
            <a:r>
              <a:rPr lang="nb-NO" sz="2400" b="1" dirty="0"/>
              <a:t>Åsa og Catherine </a:t>
            </a:r>
            <a:r>
              <a:rPr lang="nb-NO" sz="2400" dirty="0"/>
              <a:t>trekker seg fra vervene, og vi vil nå få takke dere så mye for den jobben dere har gjort disse årene! </a:t>
            </a:r>
          </a:p>
          <a:p>
            <a:pPr marL="0" indent="0">
              <a:buNone/>
            </a:pPr>
            <a:r>
              <a:rPr lang="nb-NO" sz="2400" dirty="0"/>
              <a:t>Vi har etterspurt noen som kan tenke seg å være med i denne komiteen, og er veldig glad for at vi har fått med en ny</a:t>
            </a:r>
            <a:r>
              <a:rPr lang="nb-NO" sz="2400" dirty="0">
                <a:sym typeface="Wingdings" panose="05000000000000000000" pitchFamily="2" charset="2"/>
              </a:rPr>
              <a:t> </a:t>
            </a:r>
            <a:r>
              <a:rPr lang="nb-NO" sz="2400" b="1" dirty="0">
                <a:sym typeface="Wingdings" panose="05000000000000000000" pitchFamily="2" charset="2"/>
              </a:rPr>
              <a:t>Ine!</a:t>
            </a:r>
            <a:r>
              <a:rPr lang="nb-NO" sz="2400" dirty="0">
                <a:sym typeface="Wingdings" panose="05000000000000000000" pitchFamily="2" charset="2"/>
              </a:rPr>
              <a:t> Tusen takk for at du blir med oss neste sesong </a:t>
            </a:r>
            <a:endParaRPr lang="nb-NO" sz="2400" dirty="0"/>
          </a:p>
        </p:txBody>
      </p:sp>
    </p:spTree>
    <p:extLst>
      <p:ext uri="{BB962C8B-B14F-4D97-AF65-F5344CB8AC3E}">
        <p14:creationId xmlns:p14="http://schemas.microsoft.com/office/powerpoint/2010/main" val="3736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3282FA-A523-EB24-FD59-C5D0C92EA44B}"/>
              </a:ext>
            </a:extLst>
          </p:cNvPr>
          <p:cNvSpPr>
            <a:spLocks noGrp="1"/>
          </p:cNvSpPr>
          <p:nvPr>
            <p:ph type="title"/>
          </p:nvPr>
        </p:nvSpPr>
        <p:spPr>
          <a:xfrm>
            <a:off x="838200" y="324485"/>
            <a:ext cx="10515600" cy="1325563"/>
          </a:xfrm>
        </p:spPr>
        <p:txBody>
          <a:bodyPr/>
          <a:lstStyle/>
          <a:p>
            <a:r>
              <a:rPr lang="nb-NO" b="1" dirty="0"/>
              <a:t>Annet </a:t>
            </a:r>
          </a:p>
        </p:txBody>
      </p:sp>
      <p:sp>
        <p:nvSpPr>
          <p:cNvPr id="3" name="Plassholder for innhold 2">
            <a:extLst>
              <a:ext uri="{FF2B5EF4-FFF2-40B4-BE49-F238E27FC236}">
                <a16:creationId xmlns:a16="http://schemas.microsoft.com/office/drawing/2014/main" id="{53E76838-7E34-F754-0520-289111090932}"/>
              </a:ext>
            </a:extLst>
          </p:cNvPr>
          <p:cNvSpPr>
            <a:spLocks noGrp="1"/>
          </p:cNvSpPr>
          <p:nvPr>
            <p:ph idx="1"/>
          </p:nvPr>
        </p:nvSpPr>
        <p:spPr>
          <a:xfrm>
            <a:off x="838200" y="1483360"/>
            <a:ext cx="10515600" cy="4693603"/>
          </a:xfrm>
        </p:spPr>
        <p:txBody>
          <a:bodyPr>
            <a:normAutofit fontScale="62500" lnSpcReduction="20000"/>
          </a:bodyPr>
          <a:lstStyle/>
          <a:p>
            <a:pPr marL="0" indent="0">
              <a:buNone/>
            </a:pPr>
            <a:r>
              <a:rPr lang="nb-NO" sz="3400" b="1" dirty="0"/>
              <a:t>I forhold til neste sesong: </a:t>
            </a:r>
          </a:p>
          <a:p>
            <a:r>
              <a:rPr lang="nb-NO" dirty="0"/>
              <a:t>Forslag om flere scramble/annerledes turneringer. – </a:t>
            </a:r>
            <a:r>
              <a:rPr lang="nb-NO" i="1" dirty="0">
                <a:highlight>
                  <a:srgbClr val="C0C0C0"/>
                </a:highlight>
              </a:rPr>
              <a:t>dette var det enighet i, og vi vil neste sesong ha flere slike turneringer. Det vil også være «vanlige» turneringer med slagspill, </a:t>
            </a:r>
            <a:r>
              <a:rPr lang="nb-NO" i="1" dirty="0" err="1">
                <a:highlight>
                  <a:srgbClr val="C0C0C0"/>
                </a:highlight>
              </a:rPr>
              <a:t>hcp</a:t>
            </a:r>
            <a:r>
              <a:rPr lang="nb-NO" i="1" dirty="0">
                <a:highlight>
                  <a:srgbClr val="C0C0C0"/>
                </a:highlight>
              </a:rPr>
              <a:t>-tellende.</a:t>
            </a:r>
          </a:p>
          <a:p>
            <a:r>
              <a:rPr lang="nb-NO" dirty="0"/>
              <a:t>Arrangere regelkveld tidlig vår. – </a:t>
            </a:r>
            <a:r>
              <a:rPr lang="nb-NO" i="1" dirty="0">
                <a:highlight>
                  <a:srgbClr val="C0C0C0"/>
                </a:highlight>
              </a:rPr>
              <a:t>Dette blir gjort neste sesong, helt i starten av sesongen. Info vil komme når dato er satt.</a:t>
            </a:r>
          </a:p>
          <a:p>
            <a:r>
              <a:rPr lang="nb-NO" b="1" dirty="0"/>
              <a:t>Hvordan få med flere på tirsdager? </a:t>
            </a:r>
          </a:p>
          <a:p>
            <a:pPr lvl="1"/>
            <a:r>
              <a:rPr lang="nb-NO" sz="2500" dirty="0"/>
              <a:t>Plakater/info i proshop og nede ved rangen.</a:t>
            </a:r>
          </a:p>
          <a:p>
            <a:pPr lvl="1"/>
            <a:r>
              <a:rPr lang="nb-NO" sz="2500" dirty="0"/>
              <a:t>Møte opp på dametreninger, gi ut info og snakke med damene som er der.</a:t>
            </a:r>
          </a:p>
          <a:p>
            <a:pPr lvl="1"/>
            <a:r>
              <a:rPr lang="nb-NO" sz="2500" i="1" dirty="0">
                <a:highlight>
                  <a:srgbClr val="C0C0C0"/>
                </a:highlight>
              </a:rPr>
              <a:t>Forslag kom også om å få med noen gamle og noen nye fra damegruppa og stå </a:t>
            </a:r>
            <a:r>
              <a:rPr lang="nb-NO" sz="2500" i="1" dirty="0" err="1">
                <a:highlight>
                  <a:srgbClr val="C0C0C0"/>
                </a:highlight>
              </a:rPr>
              <a:t>f.eks</a:t>
            </a:r>
            <a:r>
              <a:rPr lang="nb-NO" sz="2500" i="1" dirty="0">
                <a:highlight>
                  <a:srgbClr val="C0C0C0"/>
                </a:highlight>
              </a:rPr>
              <a:t> ved hull 10. her kan vi snakke med damer som spiller, dele ut info, og invitere til å bli med tirsdager</a:t>
            </a:r>
            <a:r>
              <a:rPr lang="nb-NO" sz="2500" i="1" dirty="0">
                <a:highlight>
                  <a:srgbClr val="C0C0C0"/>
                </a:highlight>
                <a:sym typeface="Wingdings" panose="05000000000000000000" pitchFamily="2" charset="2"/>
              </a:rPr>
              <a:t></a:t>
            </a:r>
            <a:endParaRPr lang="nb-NO" sz="2500" i="1" dirty="0">
              <a:highlight>
                <a:srgbClr val="C0C0C0"/>
              </a:highlight>
            </a:endParaRPr>
          </a:p>
          <a:p>
            <a:pPr lvl="1"/>
            <a:r>
              <a:rPr lang="nb-NO" sz="2500" dirty="0"/>
              <a:t>Forslag om å åpne opp for spill på dagtid tirsdager? </a:t>
            </a:r>
            <a:r>
              <a:rPr lang="nb-NO" sz="2500" i="1" dirty="0">
                <a:highlight>
                  <a:srgbClr val="C0C0C0"/>
                </a:highlight>
              </a:rPr>
              <a:t>- Dersom dette lar seg gjøre </a:t>
            </a:r>
            <a:r>
              <a:rPr lang="nb-NO" sz="2500" i="1" dirty="0" err="1">
                <a:highlight>
                  <a:srgbClr val="C0C0C0"/>
                </a:highlight>
              </a:rPr>
              <a:t>ifht</a:t>
            </a:r>
            <a:r>
              <a:rPr lang="nb-NO" sz="2500" i="1" dirty="0">
                <a:highlight>
                  <a:srgbClr val="C0C0C0"/>
                </a:highlight>
              </a:rPr>
              <a:t> livescore, kan det være verdt å prøve ut de tirsdagene vi har vanlig slagspill-turnering. Info om dette vil da komme på vårmøte og på epost.</a:t>
            </a:r>
          </a:p>
          <a:p>
            <a:r>
              <a:rPr lang="nb-NO" b="1" dirty="0"/>
              <a:t>Innkommet forslag</a:t>
            </a:r>
            <a:r>
              <a:rPr lang="nb-NO" dirty="0"/>
              <a:t>: </a:t>
            </a:r>
            <a:r>
              <a:rPr lang="nb-NO" i="1" dirty="0"/>
              <a:t>Er det for dyrt med 500kr? </a:t>
            </a:r>
            <a:r>
              <a:rPr lang="nb-NO" dirty="0"/>
              <a:t>Bør vi gjøre som herregruppa? Redusere til 200 for hele sesongen, la det bare gå til premier, som deles ut på siste turnering? Og om vi vil ha noe ekstra (kake/kaffe) så betaler alle for det.</a:t>
            </a:r>
          </a:p>
          <a:p>
            <a:pPr lvl="1"/>
            <a:r>
              <a:rPr lang="nb-NO" sz="2900" i="1" dirty="0">
                <a:highlight>
                  <a:srgbClr val="C0C0C0"/>
                </a:highlight>
              </a:rPr>
              <a:t>Dette tok vi en diskusjon rundt, og ble enige om at vi reduserer til kr.300 for hele sesongen, men med mulighet for nye damer å ha en gratis «prøverunde». Dette vil si at det er slutt på å kunne betale pr. gang, bare en sum for hele sesongen. </a:t>
            </a:r>
          </a:p>
          <a:p>
            <a:pPr marL="0" indent="0">
              <a:buNone/>
            </a:pPr>
            <a:endParaRPr lang="nb-NO" dirty="0"/>
          </a:p>
        </p:txBody>
      </p:sp>
    </p:spTree>
    <p:extLst>
      <p:ext uri="{BB962C8B-B14F-4D97-AF65-F5344CB8AC3E}">
        <p14:creationId xmlns:p14="http://schemas.microsoft.com/office/powerpoint/2010/main" val="372182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BCF2D33-7569-4D58-8409-FC1AC90535DB}"/>
              </a:ext>
            </a:extLst>
          </p:cNvPr>
          <p:cNvSpPr>
            <a:spLocks noGrp="1"/>
          </p:cNvSpPr>
          <p:nvPr>
            <p:ph idx="1"/>
          </p:nvPr>
        </p:nvSpPr>
        <p:spPr>
          <a:xfrm>
            <a:off x="838200" y="587022"/>
            <a:ext cx="10515600" cy="5589941"/>
          </a:xfrm>
        </p:spPr>
        <p:txBody>
          <a:bodyPr/>
          <a:lstStyle/>
          <a:p>
            <a:r>
              <a:rPr lang="nb-NO" sz="1600" b="1" i="1" dirty="0">
                <a:highlight>
                  <a:srgbClr val="C0C0C0"/>
                </a:highlight>
              </a:rPr>
              <a:t>Dametreninger:</a:t>
            </a:r>
            <a:r>
              <a:rPr lang="nb-NO" sz="1600" i="1" dirty="0">
                <a:highlight>
                  <a:srgbClr val="C0C0C0"/>
                </a:highlight>
              </a:rPr>
              <a:t> det oppleves vanskelig å få plass på dametreningene som arrangeres i klubben. Det er ikke lett å finne ut hvor man melder seg på, og om man har fått plass og ikke kan komme, er det vanskelig å få meldt seg av. Dette tar vi videre til ledelsen i klubben.</a:t>
            </a:r>
          </a:p>
          <a:p>
            <a:r>
              <a:rPr lang="nb-NO" sz="1600" b="1" i="1" dirty="0">
                <a:highlight>
                  <a:srgbClr val="C0C0C0"/>
                </a:highlight>
              </a:rPr>
              <a:t>Toalettene på banen</a:t>
            </a:r>
            <a:r>
              <a:rPr lang="nb-NO" sz="1600" i="1" dirty="0">
                <a:highlight>
                  <a:srgbClr val="C0C0C0"/>
                </a:highlight>
              </a:rPr>
              <a:t>: Her har alle en opplevelse av at disse ikke bli hverken rengjort eller etterfylt med papir. Selv om flere sier fra i proshoppen, og vi har sendt inn som en sak til styre, har det ikke blitt noen bedring. Dette har den nye dugnadskomiteen fått ansvar for, men denne har tydeligvis ikke kommet i gang. Det oppleves flaut når man har med seg gjester til banen. Vi oppfordrer alle til å sende epost til daglig leder, dersom dere opplever at toalettene ikke er i orden! </a:t>
            </a:r>
          </a:p>
          <a:p>
            <a:r>
              <a:rPr lang="nb-NO" sz="1600" i="1" dirty="0">
                <a:highlight>
                  <a:srgbClr val="C0C0C0"/>
                </a:highlight>
              </a:rPr>
              <a:t>Det kom også opp spørsmål hvorfor ikke toalettene er åpen i låven. Om vi nå spiller på ettermiddagen, og runder etter kl.18 , så er det ingen muligheter for toalettbesøk siden proshoppen da er stengt.</a:t>
            </a:r>
          </a:p>
          <a:p>
            <a:r>
              <a:rPr lang="nb-NO" sz="1600" b="1" i="1" dirty="0">
                <a:highlight>
                  <a:srgbClr val="C0C0C0"/>
                </a:highlight>
              </a:rPr>
              <a:t>Forslag for å fremme damegruppa</a:t>
            </a:r>
            <a:r>
              <a:rPr lang="nb-NO" sz="1600" i="1" dirty="0">
                <a:highlight>
                  <a:srgbClr val="C0C0C0"/>
                </a:highlight>
              </a:rPr>
              <a:t>: få en plass på nyhetsbrevet klubben sender ut jevnlig. Her kan vi komme litt høyt opp på siden, slik at vi blir synlig</a:t>
            </a:r>
            <a:r>
              <a:rPr lang="nb-NO" sz="1600" i="1" dirty="0">
                <a:highlight>
                  <a:srgbClr val="C0C0C0"/>
                </a:highlight>
                <a:sym typeface="Wingdings" panose="05000000000000000000" pitchFamily="2" charset="2"/>
              </a:rPr>
              <a:t> Vi snakker med daglig leder om dette.</a:t>
            </a:r>
          </a:p>
          <a:p>
            <a:endParaRPr lang="nb-NO" sz="1600" i="1" dirty="0">
              <a:highlight>
                <a:srgbClr val="C0C0C0"/>
              </a:highlight>
              <a:sym typeface="Wingdings" panose="05000000000000000000" pitchFamily="2" charset="2"/>
            </a:endParaRPr>
          </a:p>
          <a:p>
            <a:endParaRPr lang="nb-NO" sz="1600" i="1" dirty="0">
              <a:highlight>
                <a:srgbClr val="C0C0C0"/>
              </a:highlight>
            </a:endParaRPr>
          </a:p>
          <a:p>
            <a:r>
              <a:rPr lang="nb-NO" dirty="0"/>
              <a:t>Da gjenstår det bare å takke for denne sesongen</a:t>
            </a:r>
            <a:r>
              <a:rPr lang="nb-NO" dirty="0">
                <a:sym typeface="Wingdings" panose="05000000000000000000" pitchFamily="2" charset="2"/>
              </a:rPr>
              <a:t> Og riktig god vinter!</a:t>
            </a:r>
            <a:endParaRPr lang="nb-NO" dirty="0"/>
          </a:p>
          <a:p>
            <a:pPr marL="0" indent="0">
              <a:buNone/>
            </a:pPr>
            <a:endParaRPr lang="nb-NO" i="1" dirty="0">
              <a:highlight>
                <a:srgbClr val="C0C0C0"/>
              </a:highlight>
            </a:endParaRPr>
          </a:p>
          <a:p>
            <a:endParaRPr lang="nb-NO" dirty="0"/>
          </a:p>
        </p:txBody>
      </p:sp>
    </p:spTree>
    <p:extLst>
      <p:ext uri="{BB962C8B-B14F-4D97-AF65-F5344CB8AC3E}">
        <p14:creationId xmlns:p14="http://schemas.microsoft.com/office/powerpoint/2010/main" val="33648259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1193</Words>
  <Application>Microsoft Office PowerPoint</Application>
  <PresentationFormat>Widescreen</PresentationFormat>
  <Paragraphs>78</Paragraphs>
  <Slides>9</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9</vt:i4>
      </vt:variant>
    </vt:vector>
  </HeadingPairs>
  <TitlesOfParts>
    <vt:vector size="13" baseType="lpstr">
      <vt:lpstr>Arial</vt:lpstr>
      <vt:lpstr>Calibri</vt:lpstr>
      <vt:lpstr>Calibri Light</vt:lpstr>
      <vt:lpstr>Office-tema</vt:lpstr>
      <vt:lpstr>Velkommen til høstmøte  11.oktober.22 </vt:lpstr>
      <vt:lpstr>Årets sesong </vt:lpstr>
      <vt:lpstr>PowerPoint-presentasjon</vt:lpstr>
      <vt:lpstr>PowerPoint-presentasjon</vt:lpstr>
      <vt:lpstr>PowerPoint-presentasjon</vt:lpstr>
      <vt:lpstr>PowerPoint-presentasjon</vt:lpstr>
      <vt:lpstr>Damekomiteen </vt:lpstr>
      <vt:lpstr>Annet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Gunn Berit Kaslegard</dc:creator>
  <cp:lastModifiedBy>Gunn Berit Kaslegard</cp:lastModifiedBy>
  <cp:revision>11</cp:revision>
  <dcterms:created xsi:type="dcterms:W3CDTF">2022-10-10T16:54:06Z</dcterms:created>
  <dcterms:modified xsi:type="dcterms:W3CDTF">2022-10-11T20:06:55Z</dcterms:modified>
</cp:coreProperties>
</file>